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</p:sldMasterIdLst>
  <p:sldIdLst>
    <p:sldId id="290" r:id="rId2"/>
    <p:sldId id="289" r:id="rId3"/>
    <p:sldId id="266" r:id="rId4"/>
    <p:sldId id="268" r:id="rId5"/>
    <p:sldId id="269" r:id="rId6"/>
    <p:sldId id="291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84" r:id="rId15"/>
    <p:sldId id="277" r:id="rId16"/>
    <p:sldId id="278" r:id="rId17"/>
    <p:sldId id="279" r:id="rId18"/>
    <p:sldId id="280" r:id="rId19"/>
    <p:sldId id="285" r:id="rId20"/>
    <p:sldId id="281" r:id="rId21"/>
    <p:sldId id="282" r:id="rId22"/>
    <p:sldId id="286" r:id="rId23"/>
    <p:sldId id="283" r:id="rId24"/>
    <p:sldId id="292" r:id="rId25"/>
    <p:sldId id="287" r:id="rId26"/>
    <p:sldId id="288" r:id="rId27"/>
    <p:sldId id="256" r:id="rId28"/>
    <p:sldId id="257" r:id="rId29"/>
    <p:sldId id="258" r:id="rId30"/>
    <p:sldId id="259" r:id="rId31"/>
    <p:sldId id="260" r:id="rId32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583" autoAdjust="0"/>
    <p:restoredTop sz="94696" autoAdjust="0"/>
  </p:normalViewPr>
  <p:slideViewPr>
    <p:cSldViewPr>
      <p:cViewPr varScale="1">
        <p:scale>
          <a:sx n="70" d="100"/>
          <a:sy n="70" d="100"/>
        </p:scale>
        <p:origin x="-1428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 smtClean="0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438400" y="914400"/>
            <a:ext cx="455445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zh-CN" altLang="zh-CN" sz="3600" b="1"/>
              <a:t>图解</a:t>
            </a:r>
            <a:r>
              <a:rPr lang="en-US" altLang="zh-CN" sz="3600" b="1"/>
              <a:t>MySQL</a:t>
            </a:r>
            <a:r>
              <a:rPr lang="zh-CN" altLang="zh-CN" sz="3600" b="1"/>
              <a:t>程序结构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54" y="1752600"/>
            <a:ext cx="6934200" cy="4703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24279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" y="5776603"/>
            <a:ext cx="88392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现在软件安装完成了，出现上面的界面，这里有一个很好的功能，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配置向导，不用向以前一样</a:t>
            </a:r>
            <a:r>
              <a:rPr lang="zh-CN" altLang="en-US" dirty="0" smtClean="0"/>
              <a:t>，自己</a:t>
            </a:r>
            <a:r>
              <a:rPr lang="zh-CN" altLang="en-US" dirty="0"/>
              <a:t>手动乱七八糟的配置</a:t>
            </a:r>
            <a:r>
              <a:rPr lang="en-US" altLang="zh-CN" dirty="0"/>
              <a:t>my.ini </a:t>
            </a:r>
            <a:r>
              <a:rPr lang="zh-CN" altLang="en-US" dirty="0"/>
              <a:t>了，将“</a:t>
            </a:r>
            <a:r>
              <a:rPr lang="en-US" altLang="zh-CN" dirty="0"/>
              <a:t>Configure the </a:t>
            </a:r>
            <a:r>
              <a:rPr lang="en-US" altLang="zh-CN" dirty="0" err="1"/>
              <a:t>Mysql</a:t>
            </a:r>
            <a:r>
              <a:rPr lang="en-US" altLang="zh-CN" dirty="0"/>
              <a:t> Server now”</a:t>
            </a:r>
            <a:r>
              <a:rPr lang="zh-CN" altLang="en-US" dirty="0"/>
              <a:t>前面的勾打上，点“</a:t>
            </a:r>
            <a:r>
              <a:rPr lang="en-US" altLang="zh-CN" dirty="0"/>
              <a:t>Finish”</a:t>
            </a:r>
            <a:r>
              <a:rPr lang="zh-CN" altLang="en-US" dirty="0" smtClean="0"/>
              <a:t>结束软件</a:t>
            </a:r>
            <a:r>
              <a:rPr lang="zh-CN" altLang="en-US" dirty="0"/>
              <a:t>的安装并启动</a:t>
            </a:r>
            <a:r>
              <a:rPr lang="en-US" altLang="zh-CN" dirty="0" err="1"/>
              <a:t>mysql</a:t>
            </a:r>
            <a:r>
              <a:rPr lang="zh-CN" altLang="en-US" dirty="0"/>
              <a:t>配置向导。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7086600" cy="540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160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shkstart\Desktop\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04800"/>
            <a:ext cx="7305675" cy="5590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362200" y="6019800"/>
            <a:ext cx="4533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MySQL Server</a:t>
            </a:r>
            <a:r>
              <a:rPr lang="zh-CN" altLang="en-US" dirty="0"/>
              <a:t>配置向导</a:t>
            </a:r>
            <a:r>
              <a:rPr lang="zh-CN" altLang="en-US" dirty="0" smtClean="0"/>
              <a:t>启动，</a:t>
            </a:r>
            <a:r>
              <a:rPr lang="zh-CN" altLang="en-US" dirty="0"/>
              <a:t>点击“</a:t>
            </a:r>
            <a:r>
              <a:rPr lang="en-US" altLang="zh-CN" dirty="0"/>
              <a:t>next”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6019800" y="5334000"/>
            <a:ext cx="12954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47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7800" y="5931521"/>
            <a:ext cx="8991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选择配置方式，“</a:t>
            </a:r>
            <a:r>
              <a:rPr lang="en-US" altLang="zh-CN" dirty="0"/>
              <a:t>Detailed Configuration</a:t>
            </a:r>
            <a:r>
              <a:rPr lang="zh-CN" altLang="en-US" dirty="0"/>
              <a:t>（手动精确配置）”、“</a:t>
            </a:r>
            <a:r>
              <a:rPr lang="en-US" altLang="zh-CN" dirty="0"/>
              <a:t>Standard Configuration</a:t>
            </a:r>
            <a:r>
              <a:rPr lang="zh-CN" altLang="en-US" dirty="0"/>
              <a:t>（标准配置）”，我们选择“</a:t>
            </a:r>
            <a:r>
              <a:rPr lang="en-US" altLang="zh-CN" dirty="0"/>
              <a:t>Detailed Configuration”</a:t>
            </a:r>
            <a:r>
              <a:rPr lang="zh-CN" altLang="en-US" dirty="0"/>
              <a:t>，方便熟悉配置过程。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4800"/>
            <a:ext cx="7315200" cy="5576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97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334" y="5657671"/>
            <a:ext cx="912706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选择服务器类型，“</a:t>
            </a:r>
            <a:r>
              <a:rPr lang="en-US" altLang="zh-CN" dirty="0"/>
              <a:t>Developer Machine</a:t>
            </a:r>
            <a:r>
              <a:rPr lang="zh-CN" altLang="en-US" dirty="0"/>
              <a:t>（开发测试类，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占用很少资源）”、“</a:t>
            </a:r>
            <a:r>
              <a:rPr lang="en-US" altLang="zh-CN" dirty="0"/>
              <a:t>Server Machine</a:t>
            </a:r>
            <a:r>
              <a:rPr lang="zh-CN" altLang="en-US" dirty="0"/>
              <a:t>（服务器类型，</a:t>
            </a:r>
            <a:r>
              <a:rPr lang="en-US" altLang="zh-CN" dirty="0" err="1"/>
              <a:t>mysql</a:t>
            </a:r>
            <a:r>
              <a:rPr lang="zh-CN" altLang="en-US" dirty="0"/>
              <a:t>占用较多资源）”、“</a:t>
            </a:r>
            <a:r>
              <a:rPr lang="en-US" altLang="zh-CN" dirty="0"/>
              <a:t>Dedicated MySQL Server Machine</a:t>
            </a:r>
            <a:r>
              <a:rPr lang="zh-CN" altLang="en-US" dirty="0"/>
              <a:t>（专门的数据库服务器，</a:t>
            </a:r>
            <a:r>
              <a:rPr lang="en-US" altLang="zh-CN" dirty="0" err="1"/>
              <a:t>mysql</a:t>
            </a:r>
            <a:r>
              <a:rPr lang="zh-CN" altLang="en-US" dirty="0"/>
              <a:t>占用所有可用资源）”，大家根据自己的类型</a:t>
            </a:r>
            <a:r>
              <a:rPr lang="zh-CN" altLang="en-US" dirty="0" smtClean="0"/>
              <a:t>选择。</a:t>
            </a:r>
            <a:endParaRPr lang="zh-CN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819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152399"/>
            <a:ext cx="7162800" cy="54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234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27007" y="4953000"/>
            <a:ext cx="894468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</a:t>
            </a:r>
            <a:r>
              <a:rPr lang="en-US" altLang="zh-CN" dirty="0" err="1"/>
              <a:t>mysql</a:t>
            </a:r>
            <a:r>
              <a:rPr lang="zh-CN" altLang="en-US" dirty="0"/>
              <a:t>数据库的大致用途，“</a:t>
            </a:r>
            <a:r>
              <a:rPr lang="en-US" altLang="zh-CN" dirty="0"/>
              <a:t>Multifunctional Database</a:t>
            </a:r>
            <a:r>
              <a:rPr lang="zh-CN" altLang="en-US" dirty="0"/>
              <a:t>（通用多功能型，好）”、“</a:t>
            </a:r>
            <a:r>
              <a:rPr lang="en-US" altLang="zh-CN" dirty="0"/>
              <a:t>Transactional Database Only</a:t>
            </a:r>
            <a:r>
              <a:rPr lang="zh-CN" altLang="en-US" dirty="0"/>
              <a:t>（服务器类型，专注于事务处理，一般）”、“</a:t>
            </a:r>
            <a:r>
              <a:rPr lang="en-US" altLang="zh-CN" dirty="0"/>
              <a:t>Non-Transactional Database Only</a:t>
            </a:r>
            <a:r>
              <a:rPr lang="zh-CN" altLang="en-US" dirty="0"/>
              <a:t>（非事务处理型，较简单，主要做一些监控、记数用，对</a:t>
            </a:r>
            <a:r>
              <a:rPr lang="en-US" altLang="zh-CN" dirty="0" err="1"/>
              <a:t>MyISAM</a:t>
            </a:r>
            <a:r>
              <a:rPr lang="zh-CN" altLang="en-US" dirty="0"/>
              <a:t>数据类型的支持仅限于</a:t>
            </a:r>
            <a:r>
              <a:rPr lang="en-US" altLang="zh-CN" dirty="0"/>
              <a:t>non-transactional</a:t>
            </a:r>
            <a:r>
              <a:rPr lang="zh-CN" altLang="en-US" dirty="0"/>
              <a:t>），随自己的用途而选择了，我这里选择</a:t>
            </a:r>
            <a:r>
              <a:rPr lang="zh-CN" altLang="en-US" dirty="0" smtClean="0"/>
              <a:t>“</a:t>
            </a:r>
            <a:r>
              <a:rPr lang="en-US" altLang="zh-CN" dirty="0"/>
              <a:t>Multifunctional Database </a:t>
            </a:r>
            <a:r>
              <a:rPr lang="zh-CN" altLang="en-US" dirty="0" smtClean="0"/>
              <a:t>”，</a:t>
            </a:r>
            <a:r>
              <a:rPr lang="zh-CN" altLang="en-US" dirty="0"/>
              <a:t>按“</a:t>
            </a:r>
            <a:r>
              <a:rPr lang="en-US" altLang="zh-CN" dirty="0"/>
              <a:t>Next”</a:t>
            </a:r>
            <a:r>
              <a:rPr lang="zh-CN" altLang="en-US" dirty="0"/>
              <a:t>继续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921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5546"/>
            <a:ext cx="6477000" cy="49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00892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55600" y="5486400"/>
            <a:ext cx="8763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对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en-US" altLang="zh-CN" dirty="0" err="1"/>
              <a:t>Tablespace</a:t>
            </a:r>
            <a:r>
              <a:rPr lang="zh-CN" altLang="en-US" dirty="0"/>
              <a:t>进行配置，就是为</a:t>
            </a:r>
            <a:r>
              <a:rPr lang="en-US" altLang="zh-CN" dirty="0" err="1"/>
              <a:t>InnoDB</a:t>
            </a:r>
            <a:r>
              <a:rPr lang="en-US" altLang="zh-CN" dirty="0"/>
              <a:t> </a:t>
            </a:r>
            <a:r>
              <a:rPr lang="zh-CN" altLang="en-US" dirty="0"/>
              <a:t>数据库文件选择一个存储空间，如果修改了，要</a:t>
            </a:r>
            <a:r>
              <a:rPr lang="zh-CN" altLang="en-US" dirty="0" smtClean="0"/>
              <a:t>记住</a:t>
            </a:r>
            <a:r>
              <a:rPr lang="zh-CN" altLang="en-US" dirty="0"/>
              <a:t>位置，重装的时候要选择一样的地方，否则可能会造成数据库损坏，当然，对数据库做个备份就没</a:t>
            </a:r>
            <a:r>
              <a:rPr lang="zh-CN" altLang="en-US" dirty="0" smtClean="0"/>
              <a:t>问题了</a:t>
            </a:r>
            <a:r>
              <a:rPr lang="zh-CN" altLang="en-US" dirty="0"/>
              <a:t>，这里不详述。我这里没有修改，使用默认位置，直接按“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5800" y="26157"/>
            <a:ext cx="7162800" cy="546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1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5257800"/>
            <a:ext cx="8839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选择您的网站的一般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访问量，同时连接的数目，“</a:t>
            </a:r>
            <a:r>
              <a:rPr lang="en-US" altLang="zh-CN" dirty="0"/>
              <a:t>Decision Support(DSS)/OLAP</a:t>
            </a:r>
            <a:r>
              <a:rPr lang="zh-CN" altLang="en-US" dirty="0"/>
              <a:t>（</a:t>
            </a:r>
            <a:r>
              <a:rPr lang="en-US" altLang="zh-CN" dirty="0"/>
              <a:t>20</a:t>
            </a:r>
            <a:r>
              <a:rPr lang="zh-CN" altLang="en-US" dirty="0"/>
              <a:t>个左右）”、“</a:t>
            </a:r>
            <a:r>
              <a:rPr lang="en-US" altLang="zh-CN" dirty="0"/>
              <a:t>Online Transaction Processing(OLTP)</a:t>
            </a:r>
            <a:r>
              <a:rPr lang="zh-CN" altLang="en-US" dirty="0"/>
              <a:t>（</a:t>
            </a:r>
            <a:r>
              <a:rPr lang="en-US" altLang="zh-CN" dirty="0"/>
              <a:t>500</a:t>
            </a:r>
            <a:r>
              <a:rPr lang="zh-CN" altLang="en-US" dirty="0"/>
              <a:t>个左右）”、“</a:t>
            </a:r>
            <a:r>
              <a:rPr lang="en-US" altLang="zh-CN" dirty="0"/>
              <a:t>Manual Setting</a:t>
            </a:r>
            <a:r>
              <a:rPr lang="zh-CN" altLang="en-US" dirty="0"/>
              <a:t>（手动设置，自己输一个数）”，我这里选</a:t>
            </a:r>
            <a:r>
              <a:rPr lang="zh-CN" altLang="en-US" dirty="0" smtClean="0"/>
              <a:t>“</a:t>
            </a:r>
            <a:r>
              <a:rPr lang="en-US" altLang="zh-CN" dirty="0"/>
              <a:t>Decision Support(DSS)/</a:t>
            </a:r>
            <a:r>
              <a:rPr lang="en-US" altLang="zh-CN" dirty="0" smtClean="0"/>
              <a:t>OLAP</a:t>
            </a:r>
            <a:r>
              <a:rPr lang="zh-CN" altLang="en-US" dirty="0" smtClean="0"/>
              <a:t>”，</a:t>
            </a:r>
            <a:r>
              <a:rPr lang="zh-CN" altLang="en-US" dirty="0"/>
              <a:t>自己的服务器，应该够用了，按“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126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204171"/>
            <a:ext cx="6629400" cy="5053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1947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52400" y="4826675"/>
            <a:ext cx="9110132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是否启用</a:t>
            </a:r>
            <a:r>
              <a:rPr lang="en-US" altLang="zh-CN" dirty="0"/>
              <a:t>TCP/IP</a:t>
            </a:r>
            <a:r>
              <a:rPr lang="zh-CN" altLang="en-US" dirty="0"/>
              <a:t>连接，设定端口，如果不启用，就只能在自己的机器上访问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数据库了，我</a:t>
            </a:r>
            <a:r>
              <a:rPr lang="zh-CN" altLang="en-US" dirty="0" smtClean="0"/>
              <a:t>这里</a:t>
            </a:r>
            <a:r>
              <a:rPr lang="zh-CN" altLang="en-US" dirty="0"/>
              <a:t>启用，把前面的勾打上，</a:t>
            </a:r>
            <a:r>
              <a:rPr lang="en-US" altLang="zh-CN" dirty="0"/>
              <a:t>Port Number</a:t>
            </a:r>
            <a:r>
              <a:rPr lang="zh-CN" altLang="en-US" dirty="0"/>
              <a:t>：</a:t>
            </a:r>
            <a:r>
              <a:rPr lang="en-US" altLang="zh-CN" dirty="0"/>
              <a:t>3306</a:t>
            </a:r>
            <a:r>
              <a:rPr lang="zh-CN" altLang="en-US" dirty="0"/>
              <a:t>，在这个页面上，您还可以选择“启用标准模式”（</a:t>
            </a:r>
            <a:r>
              <a:rPr lang="en-US" altLang="zh-CN" dirty="0"/>
              <a:t>Enable Strict Mode</a:t>
            </a:r>
            <a:r>
              <a:rPr lang="zh-CN" altLang="en-US" dirty="0"/>
              <a:t>），这样</a:t>
            </a:r>
            <a:r>
              <a:rPr lang="en-US" altLang="zh-CN" dirty="0"/>
              <a:t>MySQL</a:t>
            </a:r>
            <a:r>
              <a:rPr lang="zh-CN" altLang="en-US" dirty="0"/>
              <a:t>就不会允许细小的语法错误。如果您还是个新手，我建议您取消标准模式以减少麻烦。但熟悉</a:t>
            </a:r>
            <a:r>
              <a:rPr lang="en-US" altLang="zh-CN" dirty="0"/>
              <a:t>MySQL</a:t>
            </a:r>
            <a:r>
              <a:rPr lang="zh-CN" altLang="en-US" dirty="0"/>
              <a:t>以后，尽量使用标准模式，因为它可以降低有害数据进入数据库的可能性。还有一个关于防火墙的设置“</a:t>
            </a:r>
            <a:r>
              <a:rPr lang="en-US" altLang="zh-CN" dirty="0"/>
              <a:t>Add firewall exception ……”</a:t>
            </a:r>
            <a:r>
              <a:rPr lang="zh-CN" altLang="en-US" dirty="0"/>
              <a:t>需要选中，将</a:t>
            </a:r>
            <a:r>
              <a:rPr lang="en-US" altLang="zh-CN" dirty="0"/>
              <a:t>MYSQL</a:t>
            </a:r>
            <a:r>
              <a:rPr lang="zh-CN" altLang="en-US" dirty="0"/>
              <a:t>服务的监听端口加为</a:t>
            </a:r>
            <a:r>
              <a:rPr lang="en-US" altLang="zh-CN" dirty="0"/>
              <a:t>windows</a:t>
            </a:r>
            <a:r>
              <a:rPr lang="zh-CN" altLang="en-US" dirty="0"/>
              <a:t>防火墙例外，避免防火墙阻断。按“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28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36095"/>
            <a:ext cx="6858000" cy="485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1978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838200" y="5839825"/>
            <a:ext cx="723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mtClean="0"/>
              <a:t>如果希望支持任何语言，保持编码集的一致性，我们可以设置</a:t>
            </a:r>
            <a:r>
              <a:rPr lang="en-US" altLang="zh-CN" smtClean="0"/>
              <a:t>Character Set</a:t>
            </a:r>
            <a:r>
              <a:rPr lang="zh-CN" altLang="en-US" smtClean="0"/>
              <a:t>为</a:t>
            </a:r>
            <a:r>
              <a:rPr lang="en-US" altLang="zh-CN" smtClean="0"/>
              <a:t>UTF-8</a:t>
            </a: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990598"/>
            <a:ext cx="6324600" cy="4815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51234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066800"/>
            <a:ext cx="7848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 注意</a:t>
            </a:r>
            <a:r>
              <a:rPr lang="zh-CN" altLang="en-US" sz="2400" dirty="0"/>
              <a:t>：如果要用原来数据库的数据，最好能确定原来数据库用的是什么编码，如果这里设置的编码和原来数据库数据的编码不一致，在使用的时候可能会出现乱码。</a:t>
            </a:r>
          </a:p>
          <a:p>
            <a:r>
              <a:rPr lang="zh-CN" altLang="en-US" sz="2400" dirty="0"/>
              <a:t>这个比较重要，就是对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默认数据库语言编码进行设置，第一个是西文编码，第二个是多字节</a:t>
            </a:r>
            <a:r>
              <a:rPr lang="zh-CN" altLang="en-US" sz="2400" dirty="0" smtClean="0"/>
              <a:t>的通用</a:t>
            </a:r>
            <a:r>
              <a:rPr lang="en-US" altLang="zh-CN" sz="2400" dirty="0"/>
              <a:t>utf8</a:t>
            </a:r>
            <a:r>
              <a:rPr lang="zh-CN" altLang="en-US" sz="2400" dirty="0"/>
              <a:t>编码，都不是我们通用的编码，这里选择第三个，然后在</a:t>
            </a:r>
            <a:r>
              <a:rPr lang="en-US" altLang="zh-CN" sz="2400" dirty="0"/>
              <a:t>Character Set </a:t>
            </a:r>
            <a:r>
              <a:rPr lang="zh-CN" altLang="en-US" sz="2400" dirty="0"/>
              <a:t>那里选择或填入</a:t>
            </a:r>
            <a:r>
              <a:rPr lang="zh-CN" altLang="en-US" sz="2400"/>
              <a:t>“</a:t>
            </a:r>
            <a:r>
              <a:rPr lang="en-US" altLang="zh-CN" sz="2400" smtClean="0"/>
              <a:t>gbk”,</a:t>
            </a:r>
            <a:r>
              <a:rPr lang="zh-CN" altLang="en-US" sz="2400"/>
              <a:t> “</a:t>
            </a:r>
            <a:r>
              <a:rPr lang="en-US" altLang="zh-CN" sz="2400" smtClean="0"/>
              <a:t>gb2312</a:t>
            </a:r>
            <a:r>
              <a:rPr lang="en-US" altLang="zh-CN" sz="2400"/>
              <a:t>”</a:t>
            </a:r>
            <a:r>
              <a:rPr lang="zh-CN" altLang="en-US" sz="2400" smtClean="0"/>
              <a:t>当然</a:t>
            </a:r>
            <a:r>
              <a:rPr lang="zh-CN" altLang="en-US" sz="2400" dirty="0"/>
              <a:t>也</a:t>
            </a:r>
            <a:r>
              <a:rPr lang="zh-CN" altLang="en-US" sz="2400"/>
              <a:t>可以</a:t>
            </a:r>
            <a:r>
              <a:rPr lang="zh-CN" altLang="en-US" sz="2400" smtClean="0"/>
              <a:t>用</a:t>
            </a:r>
            <a:r>
              <a:rPr lang="en-US" altLang="zh-CN" sz="2400" smtClean="0"/>
              <a:t>UTF-8</a:t>
            </a:r>
            <a:r>
              <a:rPr lang="zh-CN" altLang="en-US" sz="2400" smtClean="0"/>
              <a:t>。使用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的时候，在执行数据操作命令之前运行一次“</a:t>
            </a:r>
            <a:r>
              <a:rPr lang="en-US" altLang="zh-CN" sz="2400" dirty="0"/>
              <a:t>SET </a:t>
            </a:r>
            <a:r>
              <a:rPr lang="en-US" altLang="zh-CN" sz="2400"/>
              <a:t>NAMES </a:t>
            </a:r>
            <a:r>
              <a:rPr lang="en-US" altLang="zh-CN" sz="2400" smtClean="0"/>
              <a:t>UTF-8;”</a:t>
            </a:r>
            <a:r>
              <a:rPr lang="zh-CN" altLang="en-US" sz="2400" dirty="0"/>
              <a:t>（运行一次就行</a:t>
            </a:r>
            <a:r>
              <a:rPr lang="zh-CN" altLang="en-US" sz="2400"/>
              <a:t>了</a:t>
            </a:r>
            <a:r>
              <a:rPr lang="zh-CN" altLang="en-US" sz="2400" smtClean="0"/>
              <a:t>，</a:t>
            </a:r>
            <a:r>
              <a:rPr lang="en-US" altLang="zh-CN" sz="2400" smtClean="0"/>
              <a:t>UTF-8</a:t>
            </a:r>
            <a:r>
              <a:rPr lang="zh-CN" altLang="en-US" sz="2400" smtClean="0"/>
              <a:t>可以</a:t>
            </a:r>
            <a:r>
              <a:rPr lang="zh-CN" altLang="en-US" sz="2400" dirty="0"/>
              <a:t>替换为其它值，视这里的设置而定），就可以正常的使用汉字（或其它文字）了，否则不能正常显示汉字</a:t>
            </a:r>
            <a:r>
              <a:rPr lang="zh-CN" altLang="en-US" sz="2400" dirty="0" smtClean="0"/>
              <a:t>。</a:t>
            </a:r>
            <a:r>
              <a:rPr lang="zh-CN" altLang="zh-CN" sz="2400" dirty="0"/>
              <a:t>我这里选</a:t>
            </a:r>
            <a:r>
              <a:rPr lang="zh-CN" altLang="zh-CN" sz="2400"/>
              <a:t>的</a:t>
            </a:r>
            <a:r>
              <a:rPr lang="en-US" altLang="zh-CN" sz="2400" smtClean="0"/>
              <a:t>“UTF-8”</a:t>
            </a:r>
            <a:r>
              <a:rPr lang="zh-CN" altLang="zh-CN" sz="2400" dirty="0"/>
              <a:t>，按</a:t>
            </a:r>
            <a:r>
              <a:rPr lang="en-US" altLang="zh-CN" sz="2400" dirty="0"/>
              <a:t> “Next”</a:t>
            </a:r>
            <a:r>
              <a:rPr lang="zh-CN" altLang="zh-CN" sz="2400" dirty="0"/>
              <a:t>继续。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09751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62200" y="2922806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1-MySql</a:t>
            </a:r>
            <a:r>
              <a:rPr lang="zh-CN" altLang="en-US" sz="3600" b="1" dirty="0" smtClean="0"/>
              <a:t>数据库的安装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0018698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8533" y="5168795"/>
            <a:ext cx="8991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选择是否将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zh-CN" altLang="en-US" dirty="0"/>
              <a:t>安装为</a:t>
            </a:r>
            <a:r>
              <a:rPr lang="en-US" altLang="zh-CN" dirty="0"/>
              <a:t>windows</a:t>
            </a:r>
            <a:r>
              <a:rPr lang="zh-CN" altLang="en-US" dirty="0"/>
              <a:t>服务，还可以指定</a:t>
            </a:r>
            <a:r>
              <a:rPr lang="en-US" altLang="zh-CN" dirty="0"/>
              <a:t>Service Name</a:t>
            </a:r>
            <a:r>
              <a:rPr lang="zh-CN" altLang="en-US" dirty="0"/>
              <a:t>（服务标识名称），是否将</a:t>
            </a:r>
            <a:r>
              <a:rPr lang="en-US" altLang="zh-CN" dirty="0" err="1" smtClean="0"/>
              <a:t>mysql</a:t>
            </a:r>
            <a:r>
              <a:rPr lang="zh-CN" altLang="en-US" dirty="0" smtClean="0"/>
              <a:t>的</a:t>
            </a:r>
            <a:r>
              <a:rPr lang="en-US" altLang="zh-CN" dirty="0"/>
              <a:t>bin</a:t>
            </a:r>
            <a:r>
              <a:rPr lang="zh-CN" altLang="en-US" dirty="0"/>
              <a:t>目录加入到</a:t>
            </a:r>
            <a:r>
              <a:rPr lang="en-US" altLang="zh-CN" dirty="0"/>
              <a:t>Windows PATH</a:t>
            </a:r>
            <a:r>
              <a:rPr lang="zh-CN" altLang="en-US" dirty="0"/>
              <a:t>（加入后，就可以直接使用</a:t>
            </a:r>
            <a:r>
              <a:rPr lang="en-US" altLang="zh-CN" dirty="0"/>
              <a:t>bin</a:t>
            </a:r>
            <a:r>
              <a:rPr lang="zh-CN" altLang="en-US" dirty="0"/>
              <a:t>下的文件，而不用指出目录名，比如</a:t>
            </a:r>
            <a:r>
              <a:rPr lang="zh-CN" altLang="en-US" dirty="0" smtClean="0"/>
              <a:t>连接</a:t>
            </a:r>
            <a:r>
              <a:rPr lang="zh-CN" altLang="en-US" dirty="0"/>
              <a:t>，“</a:t>
            </a:r>
            <a:r>
              <a:rPr lang="en-US" altLang="zh-CN" dirty="0"/>
              <a:t>mysql.exe -</a:t>
            </a:r>
            <a:r>
              <a:rPr lang="en-US" altLang="zh-CN" dirty="0" err="1"/>
              <a:t>uusername</a:t>
            </a:r>
            <a:r>
              <a:rPr lang="en-US" altLang="zh-CN" dirty="0"/>
              <a:t> -</a:t>
            </a:r>
            <a:r>
              <a:rPr lang="en-US" altLang="zh-CN" dirty="0" err="1"/>
              <a:t>ppassword</a:t>
            </a:r>
            <a:r>
              <a:rPr lang="en-US" altLang="zh-CN" dirty="0"/>
              <a:t>;”</a:t>
            </a:r>
            <a:r>
              <a:rPr lang="zh-CN" altLang="en-US" dirty="0"/>
              <a:t>就可以了，不用指出</a:t>
            </a:r>
            <a:r>
              <a:rPr lang="en-US" altLang="zh-CN" dirty="0"/>
              <a:t>mysql.exe</a:t>
            </a:r>
            <a:r>
              <a:rPr lang="zh-CN" altLang="en-US" dirty="0"/>
              <a:t>的完整地址，很方便），我这里全部打上了勾，</a:t>
            </a:r>
            <a:r>
              <a:rPr lang="en-US" altLang="zh-CN" dirty="0"/>
              <a:t>Service Name</a:t>
            </a:r>
            <a:r>
              <a:rPr lang="zh-CN" altLang="en-US" dirty="0"/>
              <a:t>不变。按“</a:t>
            </a:r>
            <a:r>
              <a:rPr lang="en-US" altLang="zh-CN" dirty="0"/>
              <a:t>Next”</a:t>
            </a:r>
            <a:r>
              <a:rPr lang="zh-CN" altLang="en-US" dirty="0"/>
              <a:t>继续。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248424"/>
            <a:ext cx="7279105" cy="4908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0816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5361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14400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8134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7200" y="1166843"/>
            <a:ext cx="82296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/>
              <a:t>这一步询问是否要修改默认</a:t>
            </a:r>
            <a:r>
              <a:rPr lang="en-US" altLang="zh-CN" sz="2400" dirty="0"/>
              <a:t>root </a:t>
            </a:r>
            <a:r>
              <a:rPr lang="zh-CN" altLang="en-US" sz="2400" dirty="0"/>
              <a:t>用户（超级管理）的密码（默认为空），“</a:t>
            </a:r>
            <a:r>
              <a:rPr lang="en-US" altLang="zh-CN" sz="2400" dirty="0"/>
              <a:t>New root password”</a:t>
            </a:r>
            <a:r>
              <a:rPr lang="zh-CN" altLang="en-US" sz="2400" dirty="0"/>
              <a:t>如果要修改，就在此填入新密码（如果是重装，并且之前已经设置了密码，在这里更改密码可能会出错，请留空，并将“</a:t>
            </a:r>
            <a:r>
              <a:rPr lang="en-US" altLang="zh-CN" sz="2400" dirty="0"/>
              <a:t>Modify Security Settings”</a:t>
            </a:r>
            <a:r>
              <a:rPr lang="zh-CN" altLang="en-US" sz="2400" dirty="0"/>
              <a:t>前面的勾去掉，安装配置完成后另行修改密码），“</a:t>
            </a:r>
            <a:r>
              <a:rPr lang="en-US" altLang="zh-CN" sz="2400" dirty="0"/>
              <a:t>Confirm</a:t>
            </a:r>
            <a:r>
              <a:rPr lang="zh-CN" altLang="en-US" sz="2400" dirty="0"/>
              <a:t>（再输一遍）”内再填一次，防止输错。“</a:t>
            </a:r>
            <a:r>
              <a:rPr lang="en-US" altLang="zh-CN" sz="2400" dirty="0"/>
              <a:t>Enable root access from </a:t>
            </a:r>
            <a:r>
              <a:rPr lang="en-US" altLang="zh-CN" sz="2400" dirty="0" err="1"/>
              <a:t>remotemachines</a:t>
            </a:r>
            <a:r>
              <a:rPr lang="zh-CN" altLang="en-US" sz="2400" dirty="0"/>
              <a:t>（是否允许</a:t>
            </a:r>
            <a:r>
              <a:rPr lang="en-US" altLang="zh-CN" sz="2400" dirty="0"/>
              <a:t>root </a:t>
            </a:r>
            <a:r>
              <a:rPr lang="zh-CN" altLang="en-US" sz="2400" dirty="0"/>
              <a:t>用户在其它的机器上登陆，如果要安全，就不要勾上，如果要方便，就勾上它）”。最后“</a:t>
            </a:r>
            <a:r>
              <a:rPr lang="en-US" altLang="zh-CN" sz="2400" dirty="0"/>
              <a:t>Create An Anonymous Account</a:t>
            </a:r>
            <a:r>
              <a:rPr lang="zh-CN" altLang="en-US" sz="2400" dirty="0"/>
              <a:t>（新建一个匿名用户，匿名用户可以连接数据库，不能操作数据，包括查询）”，一般就不用勾了，设置完毕，按“</a:t>
            </a:r>
            <a:r>
              <a:rPr lang="en-US" altLang="zh-CN" sz="2400" dirty="0"/>
              <a:t>Next”</a:t>
            </a:r>
            <a:r>
              <a:rPr lang="zh-CN" altLang="en-US" sz="2400" dirty="0"/>
              <a:t>继续。</a:t>
            </a:r>
          </a:p>
        </p:txBody>
      </p:sp>
    </p:spTree>
    <p:extLst>
      <p:ext uri="{BB962C8B-B14F-4D97-AF65-F5344CB8AC3E}">
        <p14:creationId xmlns:p14="http://schemas.microsoft.com/office/powerpoint/2010/main" val="41842451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00" y="990600"/>
            <a:ext cx="7391400" cy="5634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07720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740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90599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15920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33400" y="1371600"/>
            <a:ext cx="815340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 smtClean="0"/>
              <a:t>        确认</a:t>
            </a:r>
            <a:r>
              <a:rPr lang="zh-CN" altLang="en-US" sz="2400" dirty="0"/>
              <a:t>设置无误，如果有误，按“</a:t>
            </a:r>
            <a:r>
              <a:rPr lang="en-US" altLang="zh-CN" sz="2400" dirty="0"/>
              <a:t>Back”</a:t>
            </a:r>
            <a:r>
              <a:rPr lang="zh-CN" altLang="en-US" sz="2400" dirty="0"/>
              <a:t>返回检查。按“</a:t>
            </a:r>
            <a:r>
              <a:rPr lang="en-US" altLang="zh-CN" sz="2400" dirty="0"/>
              <a:t>Execute”</a:t>
            </a:r>
            <a:r>
              <a:rPr lang="zh-CN" altLang="en-US" sz="2400" dirty="0"/>
              <a:t>使设置生效。</a:t>
            </a:r>
          </a:p>
          <a:p>
            <a:r>
              <a:rPr lang="zh-CN" altLang="en-US" sz="2400" dirty="0"/>
              <a:t>    </a:t>
            </a:r>
            <a:r>
              <a:rPr lang="zh-CN" altLang="en-US" sz="2400" dirty="0" smtClean="0"/>
              <a:t>   设置</a:t>
            </a:r>
            <a:r>
              <a:rPr lang="zh-CN" altLang="en-US" sz="2400" dirty="0"/>
              <a:t>完毕，按“</a:t>
            </a:r>
            <a:r>
              <a:rPr lang="en-US" altLang="zh-CN" sz="2400" dirty="0"/>
              <a:t>Finish”</a:t>
            </a:r>
            <a:r>
              <a:rPr lang="zh-CN" altLang="en-US" sz="2400" dirty="0"/>
              <a:t>结束</a:t>
            </a:r>
            <a:r>
              <a:rPr lang="en-US" altLang="zh-CN" sz="2400" dirty="0" err="1"/>
              <a:t>mysql</a:t>
            </a:r>
            <a:r>
              <a:rPr lang="zh-CN" altLang="en-US" sz="2400" dirty="0"/>
              <a:t>的安装与配置</a:t>
            </a:r>
            <a:r>
              <a:rPr lang="en-US" altLang="zh-CN" sz="2400" dirty="0"/>
              <a:t>——</a:t>
            </a:r>
            <a:r>
              <a:rPr lang="zh-CN" altLang="en-US" sz="2400" dirty="0"/>
              <a:t>这里有一个比较常见的错误，就是不能“</a:t>
            </a:r>
            <a:r>
              <a:rPr lang="en-US" altLang="zh-CN" sz="2400" dirty="0"/>
              <a:t>Start</a:t>
            </a:r>
            <a:br>
              <a:rPr lang="en-US" altLang="zh-CN" sz="2400" dirty="0"/>
            </a:br>
            <a:r>
              <a:rPr lang="en-US" altLang="zh-CN" sz="2400" dirty="0"/>
              <a:t>service”</a:t>
            </a:r>
            <a:r>
              <a:rPr lang="zh-CN" altLang="en-US" sz="2400" dirty="0"/>
              <a:t>，一般出现在以前有安装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的服务器上，解决的办法，先保证以前安装的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服务器</a:t>
            </a:r>
            <a:r>
              <a:rPr lang="zh-CN" altLang="en-US" sz="2400" dirty="0" smtClean="0"/>
              <a:t>彻底卸载</a:t>
            </a:r>
            <a:r>
              <a:rPr lang="zh-CN" altLang="en-US" sz="2400" dirty="0"/>
              <a:t>掉了；不行的话，检查是否按上面一步所说，之前的密码是否有修改，照上面的操作；如果依然不行</a:t>
            </a:r>
            <a:r>
              <a:rPr lang="zh-CN" altLang="en-US" sz="2400" dirty="0" smtClean="0"/>
              <a:t>，将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安装目录下的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文件夹备份，然后删除，在安装完成后，将安装生成的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文件夹删除，</a:t>
            </a:r>
            <a:r>
              <a:rPr lang="zh-CN" altLang="en-US" sz="2400" dirty="0" smtClean="0"/>
              <a:t>备份</a:t>
            </a:r>
            <a:r>
              <a:rPr lang="zh-CN" altLang="en-US" sz="2400" dirty="0"/>
              <a:t>的</a:t>
            </a:r>
            <a:r>
              <a:rPr lang="en-US" altLang="zh-CN" sz="2400" dirty="0"/>
              <a:t>data</a:t>
            </a:r>
            <a:r>
              <a:rPr lang="zh-CN" altLang="en-US" sz="2400" dirty="0"/>
              <a:t>文件夹移回来，再重启</a:t>
            </a:r>
            <a:r>
              <a:rPr lang="en-US" altLang="zh-CN" sz="2400" dirty="0" err="1"/>
              <a:t>mysql</a:t>
            </a:r>
            <a:r>
              <a:rPr lang="en-US" altLang="zh-CN" sz="2400" dirty="0"/>
              <a:t> </a:t>
            </a:r>
            <a:r>
              <a:rPr lang="zh-CN" altLang="en-US" sz="2400" dirty="0"/>
              <a:t>服务就可以了，这种情况下，可能需要将数据库检查一下，然后</a:t>
            </a:r>
            <a:r>
              <a:rPr lang="zh-CN" altLang="en-US" sz="2400" dirty="0" smtClean="0"/>
              <a:t>修复</a:t>
            </a:r>
            <a:r>
              <a:rPr lang="zh-CN" altLang="en-US" sz="2400" dirty="0"/>
              <a:t>一次，防止数据出错。</a:t>
            </a:r>
          </a:p>
        </p:txBody>
      </p:sp>
    </p:spTree>
    <p:extLst>
      <p:ext uri="{BB962C8B-B14F-4D97-AF65-F5344CB8AC3E}">
        <p14:creationId xmlns:p14="http://schemas.microsoft.com/office/powerpoint/2010/main" val="167552492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33600" y="2971800"/>
            <a:ext cx="4876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/>
              <a:t>2-MySql</a:t>
            </a:r>
            <a:r>
              <a:rPr lang="zh-CN" altLang="en-US" sz="3600" b="1" dirty="0" smtClean="0"/>
              <a:t>数据库的使用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816389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0" name="Text Box 4"/>
          <p:cNvSpPr txBox="1">
            <a:spLocks noChangeArrowheads="1"/>
          </p:cNvSpPr>
          <p:nvPr/>
        </p:nvSpPr>
        <p:spPr bwMode="auto">
          <a:xfrm>
            <a:off x="304800" y="928687"/>
            <a:ext cx="8229600" cy="4494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进入 </a:t>
            </a:r>
            <a:r>
              <a:rPr lang="en-US" altLang="zh-CN" dirty="0" err="1">
                <a:latin typeface="+mn-lt"/>
                <a:ea typeface="+mn-ea"/>
              </a:rPr>
              <a:t>mysql</a:t>
            </a:r>
            <a:r>
              <a:rPr lang="en-US" altLang="zh-CN" dirty="0">
                <a:latin typeface="+mn-lt"/>
                <a:ea typeface="+mn-ea"/>
              </a:rPr>
              <a:t>, </a:t>
            </a:r>
            <a:r>
              <a:rPr lang="zh-CN" altLang="en-US" dirty="0">
                <a:latin typeface="+mn-lt"/>
                <a:ea typeface="+mn-ea"/>
              </a:rPr>
              <a:t>在命令行中输入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 err="1">
                <a:latin typeface="+mn-lt"/>
                <a:ea typeface="+mn-ea"/>
              </a:rPr>
              <a:t>mysql</a:t>
            </a:r>
            <a:r>
              <a:rPr lang="en-US" altLang="zh-CN" b="1" dirty="0">
                <a:latin typeface="+mn-lt"/>
                <a:ea typeface="+mn-ea"/>
              </a:rPr>
              <a:t> –</a:t>
            </a:r>
            <a:r>
              <a:rPr lang="en-US" altLang="zh-CN" b="1" dirty="0" err="1" smtClean="0">
                <a:latin typeface="+mn-lt"/>
                <a:ea typeface="+mn-ea"/>
              </a:rPr>
              <a:t>uroot</a:t>
            </a:r>
            <a:r>
              <a:rPr lang="en-US" altLang="zh-CN" b="1" dirty="0" smtClean="0">
                <a:latin typeface="+mn-lt"/>
                <a:ea typeface="+mn-ea"/>
              </a:rPr>
              <a:t> </a:t>
            </a:r>
            <a:r>
              <a:rPr lang="en-US" altLang="zh-CN" b="1" dirty="0">
                <a:latin typeface="+mn-lt"/>
                <a:ea typeface="+mn-ea"/>
              </a:rPr>
              <a:t>–</a:t>
            </a:r>
            <a:r>
              <a:rPr lang="en-US" altLang="zh-CN" b="1" dirty="0" smtClean="0">
                <a:latin typeface="+mn-lt"/>
                <a:ea typeface="+mn-ea"/>
              </a:rPr>
              <a:t>p####  </a:t>
            </a:r>
            <a:r>
              <a:rPr lang="en-US" altLang="zh-CN" dirty="0" smtClean="0">
                <a:latin typeface="+mn-lt"/>
                <a:ea typeface="+mn-ea"/>
              </a:rPr>
              <a:t>(</a:t>
            </a:r>
            <a:r>
              <a:rPr lang="zh-CN" altLang="en-US" dirty="0" smtClean="0">
                <a:latin typeface="+mn-lt"/>
                <a:ea typeface="+mn-ea"/>
              </a:rPr>
              <a:t>其中：</a:t>
            </a:r>
            <a:r>
              <a:rPr lang="en-US" altLang="zh-CN" dirty="0" smtClean="0">
                <a:latin typeface="+mn-lt"/>
                <a:ea typeface="+mn-ea"/>
              </a:rPr>
              <a:t>####</a:t>
            </a:r>
            <a:r>
              <a:rPr lang="zh-CN" altLang="en-US" dirty="0" smtClean="0">
                <a:latin typeface="+mn-lt"/>
                <a:ea typeface="+mn-ea"/>
              </a:rPr>
              <a:t>表示密码）</a:t>
            </a:r>
            <a:endParaRPr lang="zh-CN" altLang="en-US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 </a:t>
            </a:r>
            <a:r>
              <a:rPr lang="en-US" altLang="zh-CN" dirty="0" err="1" smtClean="0">
                <a:latin typeface="+mn-lt"/>
                <a:ea typeface="+mn-ea"/>
              </a:rPr>
              <a:t>mysql</a:t>
            </a:r>
            <a:r>
              <a:rPr lang="en-US" altLang="zh-CN" dirty="0" smtClean="0">
                <a:latin typeface="+mn-lt"/>
                <a:ea typeface="+mn-ea"/>
              </a:rPr>
              <a:t> </a:t>
            </a:r>
            <a:r>
              <a:rPr lang="zh-CN" altLang="en-US" dirty="0">
                <a:latin typeface="+mn-lt"/>
                <a:ea typeface="+mn-ea"/>
              </a:rPr>
              <a:t>中</a:t>
            </a:r>
            <a:r>
              <a:rPr lang="zh-CN" altLang="en-US" dirty="0" smtClean="0">
                <a:latin typeface="+mn-lt"/>
                <a:ea typeface="+mn-ea"/>
              </a:rPr>
              <a:t>有哪些个</a:t>
            </a:r>
            <a:r>
              <a:rPr lang="zh-CN" altLang="en-US" dirty="0">
                <a:latin typeface="+mn-lt"/>
                <a:ea typeface="+mn-ea"/>
              </a:rPr>
              <a:t>数据库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show database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s</a:t>
            </a:r>
            <a:r>
              <a:rPr lang="en-US" altLang="zh-CN" b="1" dirty="0">
                <a:latin typeface="+mn-lt"/>
                <a:ea typeface="+mn-ea"/>
              </a:rPr>
              <a:t>; </a:t>
            </a:r>
            <a:r>
              <a:rPr lang="en-US" altLang="zh-CN" dirty="0">
                <a:latin typeface="+mn-lt"/>
                <a:ea typeface="+mn-ea"/>
              </a:rPr>
              <a:t>(2)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使用一个数据库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use </a:t>
            </a:r>
            <a:r>
              <a:rPr lang="zh-CN" altLang="en-US" b="1" dirty="0">
                <a:latin typeface="+mn-lt"/>
                <a:ea typeface="+mn-ea"/>
              </a:rPr>
              <a:t>数据库名称</a:t>
            </a:r>
            <a:r>
              <a:rPr lang="en-US" altLang="zh-CN" b="1" dirty="0">
                <a:latin typeface="+mn-lt"/>
                <a:ea typeface="+mn-ea"/>
              </a:rPr>
              <a:t>; </a:t>
            </a:r>
            <a:r>
              <a:rPr lang="en-US" altLang="zh-CN" dirty="0">
                <a:latin typeface="+mn-lt"/>
                <a:ea typeface="+mn-ea"/>
              </a:rPr>
              <a:t>(3. </a:t>
            </a:r>
            <a:r>
              <a:rPr lang="en-US" altLang="zh-CN" dirty="0" err="1" smtClean="0">
                <a:latin typeface="+mn-lt"/>
                <a:ea typeface="+mn-ea"/>
              </a:rPr>
              <a:t>nenu</a:t>
            </a:r>
            <a:r>
              <a:rPr lang="en-US" altLang="zh-CN" dirty="0" smtClean="0">
                <a:latin typeface="+mn-lt"/>
                <a:ea typeface="+mn-ea"/>
              </a:rPr>
              <a:t>)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新建一个数据库</a:t>
            </a:r>
            <a:r>
              <a:rPr lang="en-US" altLang="zh-CN" b="1" dirty="0">
                <a:latin typeface="+mn-lt"/>
                <a:ea typeface="+mn-ea"/>
              </a:rPr>
              <a:t>: create database </a:t>
            </a:r>
            <a:r>
              <a:rPr lang="zh-CN" altLang="en-US" b="1" dirty="0">
                <a:latin typeface="+mn-lt"/>
                <a:ea typeface="+mn-ea"/>
              </a:rPr>
              <a:t>数据库名  </a:t>
            </a:r>
            <a:r>
              <a:rPr lang="en-US" altLang="zh-CN" dirty="0">
                <a:latin typeface="+mn-lt"/>
                <a:ea typeface="+mn-ea"/>
              </a:rPr>
              <a:t>(1. </a:t>
            </a:r>
            <a:r>
              <a:rPr lang="en-US" altLang="zh-CN" dirty="0" err="1" smtClean="0">
                <a:latin typeface="+mn-lt"/>
                <a:ea typeface="+mn-ea"/>
              </a:rPr>
              <a:t>nenu</a:t>
            </a:r>
            <a:r>
              <a:rPr lang="en-US" altLang="zh-CN" dirty="0" smtClean="0">
                <a:latin typeface="+mn-lt"/>
                <a:ea typeface="+mn-ea"/>
              </a:rPr>
              <a:t>)</a:t>
            </a: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查看指定的数据库中有哪些数据表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show tables; </a:t>
            </a:r>
            <a:r>
              <a:rPr lang="en-US" altLang="zh-CN" dirty="0">
                <a:latin typeface="+mn-lt"/>
                <a:ea typeface="+mn-ea"/>
              </a:rPr>
              <a:t>(4, 6, 9)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b="1" dirty="0">
                <a:solidFill>
                  <a:srgbClr val="FF0000"/>
                </a:solidFill>
                <a:latin typeface="+mn-lt"/>
                <a:ea typeface="+mn-ea"/>
              </a:rPr>
              <a:t>建表</a:t>
            </a:r>
            <a:r>
              <a:rPr lang="en-US" altLang="zh-CN" dirty="0" smtClean="0">
                <a:latin typeface="+mn-lt"/>
                <a:ea typeface="+mn-ea"/>
              </a:rPr>
              <a:t>:                                                                </a:t>
            </a:r>
            <a:r>
              <a:rPr lang="en-US" altLang="zh-CN" dirty="0">
                <a:latin typeface="+mn-lt"/>
                <a:ea typeface="+mn-ea"/>
              </a:rPr>
              <a:t>(5)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dirty="0">
              <a:latin typeface="+mn-lt"/>
              <a:ea typeface="+mn-ea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查看表的结构：</a:t>
            </a:r>
            <a:r>
              <a:rPr lang="en-US" altLang="zh-CN" b="1" dirty="0" err="1">
                <a:latin typeface="+mn-lt"/>
                <a:ea typeface="+mn-ea"/>
              </a:rPr>
              <a:t>desc</a:t>
            </a:r>
            <a:r>
              <a:rPr lang="en-US" altLang="zh-CN" b="1" dirty="0">
                <a:latin typeface="+mn-lt"/>
                <a:ea typeface="+mn-ea"/>
              </a:rPr>
              <a:t> </a:t>
            </a:r>
            <a:r>
              <a:rPr lang="zh-CN" altLang="en-US" b="1" dirty="0">
                <a:latin typeface="+mn-lt"/>
                <a:ea typeface="+mn-ea"/>
              </a:rPr>
              <a:t>表名</a:t>
            </a:r>
            <a:r>
              <a:rPr lang="zh-CN" altLang="en-US" dirty="0">
                <a:latin typeface="+mn-lt"/>
                <a:ea typeface="+mn-ea"/>
              </a:rPr>
              <a:t> </a:t>
            </a:r>
            <a:r>
              <a:rPr lang="en-US" altLang="zh-CN" dirty="0">
                <a:latin typeface="+mn-lt"/>
                <a:ea typeface="+mn-ea"/>
              </a:rPr>
              <a:t>(7)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  <a:ea typeface="+mn-ea"/>
              </a:rPr>
              <a:t>删除表</a:t>
            </a:r>
            <a:r>
              <a:rPr lang="en-US" altLang="zh-CN" dirty="0">
                <a:latin typeface="+mn-lt"/>
                <a:ea typeface="+mn-ea"/>
              </a:rPr>
              <a:t>: </a:t>
            </a:r>
            <a:r>
              <a:rPr lang="en-US" altLang="zh-CN" b="1" dirty="0">
                <a:latin typeface="+mn-lt"/>
                <a:ea typeface="+mn-ea"/>
              </a:rPr>
              <a:t>drop table </a:t>
            </a:r>
            <a:r>
              <a:rPr lang="zh-CN" altLang="en-US" b="1" dirty="0">
                <a:latin typeface="+mn-lt"/>
                <a:ea typeface="+mn-ea"/>
              </a:rPr>
              <a:t>表名 </a:t>
            </a:r>
            <a:r>
              <a:rPr lang="en-US" altLang="zh-CN" dirty="0">
                <a:latin typeface="+mn-lt"/>
                <a:ea typeface="+mn-ea"/>
              </a:rPr>
              <a:t>(8)</a:t>
            </a:r>
          </a:p>
        </p:txBody>
      </p:sp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04999" y="3062286"/>
            <a:ext cx="3272271" cy="1433513"/>
          </a:xfrm>
          <a:prstGeom prst="rect">
            <a:avLst/>
          </a:prstGeom>
          <a:noFill/>
        </p:spPr>
      </p:pic>
      <p:sp>
        <p:nvSpPr>
          <p:cNvPr id="4105" name="Text Box 9"/>
          <p:cNvSpPr txBox="1">
            <a:spLocks noChangeArrowheads="1"/>
          </p:cNvSpPr>
          <p:nvPr/>
        </p:nvSpPr>
        <p:spPr bwMode="auto">
          <a:xfrm>
            <a:off x="533400" y="6110287"/>
            <a:ext cx="6019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latin typeface="+mn-lt"/>
                <a:ea typeface="+mn-ea"/>
              </a:rPr>
              <a:t>LAMP: LINUX APACHE</a:t>
            </a:r>
            <a:r>
              <a:rPr lang="en-US" altLang="zh-CN" b="1" dirty="0">
                <a:solidFill>
                  <a:srgbClr val="FF0000"/>
                </a:solidFill>
                <a:latin typeface="+mn-lt"/>
                <a:ea typeface="+mn-ea"/>
              </a:rPr>
              <a:t> MYSQL</a:t>
            </a:r>
            <a:r>
              <a:rPr lang="en-US" altLang="zh-CN" dirty="0">
                <a:latin typeface="+mn-lt"/>
                <a:ea typeface="+mn-ea"/>
              </a:rPr>
              <a:t> </a:t>
            </a:r>
            <a:r>
              <a:rPr lang="en-US" altLang="zh-CN" dirty="0" smtClean="0">
                <a:latin typeface="+mn-lt"/>
                <a:ea typeface="+mn-ea"/>
              </a:rPr>
              <a:t>PHP/Perl/Python</a:t>
            </a:r>
            <a:endParaRPr lang="en-US" altLang="zh-CN" dirty="0">
              <a:latin typeface="+mn-lt"/>
              <a:ea typeface="+mn-ea"/>
            </a:endParaRPr>
          </a:p>
        </p:txBody>
      </p:sp>
      <p:pic>
        <p:nvPicPr>
          <p:cNvPr id="2050" name="Picture 2" descr="http://c.hiphotos.baidu.com/baike/c0%3Dbaike52%2C5%2C5%2C52%2C17/sign=91a7a5fdd562853586edda73f1861da3/79f0f736afc3793100a25926ebc4b74542a98226cefc39c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5632065"/>
            <a:ext cx="2133600" cy="956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4" name="Text Box 4"/>
          <p:cNvSpPr txBox="1">
            <a:spLocks noChangeArrowheads="1"/>
          </p:cNvSpPr>
          <p:nvPr/>
        </p:nvSpPr>
        <p:spPr bwMode="auto">
          <a:xfrm>
            <a:off x="304800" y="811738"/>
            <a:ext cx="8382000" cy="54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查看表中的所有记录</a:t>
            </a:r>
            <a:r>
              <a:rPr lang="en-US" altLang="zh-CN" dirty="0"/>
              <a:t>:    </a:t>
            </a:r>
            <a:r>
              <a:rPr lang="en-US" altLang="zh-CN" b="1" dirty="0"/>
              <a:t>select * from </a:t>
            </a:r>
            <a:r>
              <a:rPr lang="zh-CN" altLang="en-US" b="1" dirty="0"/>
              <a:t>表名</a:t>
            </a:r>
            <a:r>
              <a:rPr lang="en-US" altLang="zh-CN" b="1" dirty="0"/>
              <a:t>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向表中插入记录：</a:t>
            </a:r>
            <a:r>
              <a:rPr lang="en-US" altLang="zh-CN" b="1" dirty="0"/>
              <a:t>insert into </a:t>
            </a:r>
            <a:r>
              <a:rPr lang="zh-CN" altLang="en-US" b="1" dirty="0"/>
              <a:t>表名</a:t>
            </a:r>
            <a:r>
              <a:rPr lang="en-US" altLang="zh-CN" b="1" dirty="0"/>
              <a:t>(</a:t>
            </a:r>
            <a:r>
              <a:rPr lang="zh-CN" altLang="en-US" b="1" dirty="0"/>
              <a:t>列名列表</a:t>
            </a:r>
            <a:r>
              <a:rPr lang="en-US" altLang="zh-CN" b="1" dirty="0"/>
              <a:t>) values(</a:t>
            </a:r>
            <a:r>
              <a:rPr lang="zh-CN" altLang="en-US" b="1" dirty="0"/>
              <a:t>列对应的值的列表</a:t>
            </a:r>
            <a:r>
              <a:rPr lang="en-US" altLang="zh-CN" b="1" dirty="0"/>
              <a:t>);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en-US" altLang="zh-CN" b="1" dirty="0"/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注意：插入 </a:t>
            </a:r>
            <a:r>
              <a:rPr lang="en-US" altLang="zh-CN" b="1" dirty="0" err="1" smtClean="0">
                <a:solidFill>
                  <a:srgbClr val="FF0000"/>
                </a:solidFill>
              </a:rPr>
              <a:t>varchar</a:t>
            </a:r>
            <a:r>
              <a:rPr lang="en-US" altLang="zh-CN" dirty="0" smtClean="0">
                <a:solidFill>
                  <a:srgbClr val="FF0000"/>
                </a:solidFill>
              </a:rPr>
              <a:t> </a:t>
            </a:r>
            <a:r>
              <a:rPr lang="zh-CN" altLang="en-US" dirty="0"/>
              <a:t>或 </a:t>
            </a:r>
            <a:r>
              <a:rPr lang="en-US" altLang="zh-CN" dirty="0"/>
              <a:t>date </a:t>
            </a:r>
            <a:r>
              <a:rPr lang="zh-CN" altLang="en-US" dirty="0"/>
              <a:t>型的数据要用 </a:t>
            </a:r>
            <a:r>
              <a:rPr lang="zh-CN" altLang="en-US" b="1" dirty="0">
                <a:solidFill>
                  <a:srgbClr val="FF0000"/>
                </a:solidFill>
              </a:rPr>
              <a:t>单引号</a:t>
            </a:r>
            <a:r>
              <a:rPr lang="zh-CN" altLang="en-US" dirty="0"/>
              <a:t> 引起来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/>
              <a:t>修改记录</a:t>
            </a:r>
            <a:r>
              <a:rPr lang="en-US" altLang="zh-CN" dirty="0"/>
              <a:t>: </a:t>
            </a:r>
            <a:r>
              <a:rPr lang="en-US" altLang="zh-CN" b="1" dirty="0"/>
              <a:t>update </a:t>
            </a:r>
            <a:r>
              <a:rPr lang="zh-CN" altLang="en-US" b="1" dirty="0"/>
              <a:t>表名 </a:t>
            </a:r>
            <a:r>
              <a:rPr lang="en-US" altLang="zh-CN" b="1" dirty="0"/>
              <a:t>set </a:t>
            </a:r>
            <a:r>
              <a:rPr lang="zh-CN" altLang="en-US" b="1" dirty="0"/>
              <a:t>列</a:t>
            </a:r>
            <a:r>
              <a:rPr lang="en-US" altLang="zh-CN" b="1" dirty="0"/>
              <a:t>1 = </a:t>
            </a:r>
            <a:r>
              <a:rPr lang="zh-CN" altLang="en-US" b="1" dirty="0"/>
              <a:t>列</a:t>
            </a:r>
            <a:r>
              <a:rPr lang="en-US" altLang="zh-CN" b="1" dirty="0"/>
              <a:t>1</a:t>
            </a:r>
            <a:r>
              <a:rPr lang="zh-CN" altLang="en-US" b="1" dirty="0"/>
              <a:t>的值</a:t>
            </a:r>
            <a:r>
              <a:rPr lang="en-US" altLang="zh-CN" b="1" dirty="0"/>
              <a:t>, </a:t>
            </a:r>
            <a:r>
              <a:rPr lang="zh-CN" altLang="en-US" b="1" dirty="0"/>
              <a:t>列</a:t>
            </a:r>
            <a:r>
              <a:rPr lang="en-US" altLang="zh-CN" b="1" dirty="0"/>
              <a:t>2 = </a:t>
            </a:r>
            <a:r>
              <a:rPr lang="zh-CN" altLang="en-US" b="1" dirty="0"/>
              <a:t>列</a:t>
            </a:r>
            <a:r>
              <a:rPr lang="en-US" altLang="zh-CN" b="1" dirty="0"/>
              <a:t>2</a:t>
            </a:r>
            <a:r>
              <a:rPr lang="zh-CN" altLang="en-US" b="1" dirty="0"/>
              <a:t>的值 </a:t>
            </a:r>
            <a:r>
              <a:rPr lang="en-US" altLang="zh-CN" b="1" dirty="0"/>
              <a:t>where …</a:t>
            </a:r>
          </a:p>
          <a:p>
            <a:pPr>
              <a:spcBef>
                <a:spcPct val="50000"/>
              </a:spcBef>
            </a:pPr>
            <a:endParaRPr lang="en-US" altLang="zh-CN" sz="2400" dirty="0"/>
          </a:p>
          <a:p>
            <a:pPr>
              <a:spcBef>
                <a:spcPct val="50000"/>
              </a:spcBef>
            </a:pPr>
            <a:r>
              <a:rPr lang="en-US" altLang="zh-CN" dirty="0" smtClean="0"/>
              <a:t>5.   </a:t>
            </a:r>
            <a:r>
              <a:rPr lang="zh-CN" altLang="en-US" dirty="0" smtClean="0"/>
              <a:t>删除</a:t>
            </a:r>
            <a:r>
              <a:rPr lang="zh-CN" altLang="en-US" dirty="0"/>
              <a:t>记录</a:t>
            </a:r>
            <a:r>
              <a:rPr lang="en-US" altLang="zh-CN" dirty="0"/>
              <a:t>: </a:t>
            </a:r>
            <a:r>
              <a:rPr lang="en-US" altLang="zh-CN" b="1" dirty="0"/>
              <a:t>delete from </a:t>
            </a:r>
            <a:r>
              <a:rPr lang="zh-CN" altLang="en-US" b="1" dirty="0"/>
              <a:t>表名 </a:t>
            </a:r>
            <a:r>
              <a:rPr lang="en-US" altLang="zh-CN" b="1" dirty="0"/>
              <a:t>where ….</a:t>
            </a:r>
          </a:p>
        </p:txBody>
      </p:sp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28800" y="1649938"/>
            <a:ext cx="7010400" cy="2806700"/>
          </a:xfrm>
          <a:prstGeom prst="rect">
            <a:avLst/>
          </a:prstGeom>
          <a:noFill/>
        </p:spPr>
      </p:pic>
      <p:sp>
        <p:nvSpPr>
          <p:cNvPr id="5128" name="Rectangle 8"/>
          <p:cNvSpPr>
            <a:spLocks noChangeArrowheads="1"/>
          </p:cNvSpPr>
          <p:nvPr/>
        </p:nvSpPr>
        <p:spPr bwMode="auto">
          <a:xfrm>
            <a:off x="2476500" y="4012138"/>
            <a:ext cx="6400800" cy="533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5131" name="Picture 1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38200" y="5377387"/>
            <a:ext cx="6248400" cy="434975"/>
          </a:xfrm>
          <a:prstGeom prst="rect">
            <a:avLst/>
          </a:prstGeom>
          <a:noFill/>
        </p:spPr>
      </p:pic>
      <p:pic>
        <p:nvPicPr>
          <p:cNvPr id="5132" name="Picture 1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76300" y="6305550"/>
            <a:ext cx="4800600" cy="3238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ext Box 4"/>
          <p:cNvSpPr txBox="1">
            <a:spLocks noChangeArrowheads="1"/>
          </p:cNvSpPr>
          <p:nvPr/>
        </p:nvSpPr>
        <p:spPr bwMode="auto">
          <a:xfrm>
            <a:off x="228600" y="1295400"/>
            <a:ext cx="8382000" cy="325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查询</a:t>
            </a:r>
            <a:r>
              <a:rPr lang="zh-CN" altLang="en-US" dirty="0" smtClean="0">
                <a:latin typeface="+mn-lt"/>
              </a:rPr>
              <a:t>所有列</a:t>
            </a:r>
            <a:r>
              <a:rPr lang="en-US" altLang="zh-CN" dirty="0" smtClean="0">
                <a:latin typeface="+mn-lt"/>
              </a:rPr>
              <a:t>: </a:t>
            </a:r>
            <a:r>
              <a:rPr lang="en-US" altLang="zh-CN" b="1" dirty="0">
                <a:latin typeface="+mn-lt"/>
              </a:rPr>
              <a:t>select * from </a:t>
            </a:r>
            <a:r>
              <a:rPr lang="zh-CN" altLang="en-US" b="1" dirty="0">
                <a:latin typeface="+mn-lt"/>
              </a:rPr>
              <a:t>表名</a:t>
            </a:r>
            <a:r>
              <a:rPr lang="en-US" altLang="zh-CN" b="1" dirty="0">
                <a:latin typeface="+mn-lt"/>
              </a:rPr>
              <a:t>;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查询特定的列</a:t>
            </a:r>
            <a:r>
              <a:rPr lang="en-US" altLang="zh-CN" b="1" dirty="0">
                <a:latin typeface="+mn-lt"/>
              </a:rPr>
              <a:t>: select </a:t>
            </a:r>
            <a:r>
              <a:rPr lang="zh-CN" altLang="en-US" b="1" dirty="0">
                <a:latin typeface="+mn-lt"/>
              </a:rPr>
              <a:t>列名</a:t>
            </a:r>
            <a:r>
              <a:rPr lang="en-US" altLang="zh-CN" b="1" dirty="0">
                <a:latin typeface="+mn-lt"/>
              </a:rPr>
              <a:t>1,</a:t>
            </a:r>
            <a:r>
              <a:rPr lang="zh-CN" altLang="en-US" b="1" dirty="0">
                <a:latin typeface="+mn-lt"/>
              </a:rPr>
              <a:t>列名</a:t>
            </a:r>
            <a:r>
              <a:rPr lang="en-US" altLang="zh-CN" b="1" dirty="0">
                <a:latin typeface="+mn-lt"/>
              </a:rPr>
              <a:t>2, … from </a:t>
            </a:r>
            <a:r>
              <a:rPr lang="zh-CN" altLang="en-US" b="1" dirty="0">
                <a:latin typeface="+mn-lt"/>
              </a:rPr>
              <a:t>表名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对查询的数据进行过滤：</a:t>
            </a:r>
            <a:r>
              <a:rPr lang="zh-CN" altLang="en-US" b="1" dirty="0">
                <a:latin typeface="+mn-lt"/>
              </a:rPr>
              <a:t>使用 </a:t>
            </a:r>
            <a:r>
              <a:rPr lang="en-US" altLang="zh-CN" b="1" dirty="0">
                <a:latin typeface="+mn-lt"/>
              </a:rPr>
              <a:t>where </a:t>
            </a:r>
            <a:r>
              <a:rPr lang="zh-CN" altLang="en-US" b="1" dirty="0">
                <a:latin typeface="+mn-lt"/>
              </a:rPr>
              <a:t>子句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endParaRPr lang="zh-CN" altLang="en-US" dirty="0">
              <a:latin typeface="+mn-lt"/>
            </a:endParaRP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zh-CN" altLang="en-US" dirty="0">
                <a:latin typeface="+mn-lt"/>
              </a:rPr>
              <a:t>运算符：</a:t>
            </a:r>
          </a:p>
        </p:txBody>
      </p:sp>
      <p:pic>
        <p:nvPicPr>
          <p:cNvPr id="614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85812" y="2128836"/>
            <a:ext cx="4275750" cy="461964"/>
          </a:xfrm>
          <a:prstGeom prst="rect">
            <a:avLst/>
          </a:prstGeom>
          <a:noFill/>
        </p:spPr>
      </p:pic>
      <p:pic>
        <p:nvPicPr>
          <p:cNvPr id="6150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3402011"/>
            <a:ext cx="5943600" cy="333502"/>
          </a:xfrm>
          <a:prstGeom prst="rect">
            <a:avLst/>
          </a:prstGeom>
          <a:noFill/>
        </p:spPr>
      </p:pic>
      <p:sp>
        <p:nvSpPr>
          <p:cNvPr id="6151" name="Rectangle 7"/>
          <p:cNvSpPr>
            <a:spLocks noChangeArrowheads="1"/>
          </p:cNvSpPr>
          <p:nvPr/>
        </p:nvSpPr>
        <p:spPr bwMode="auto">
          <a:xfrm>
            <a:off x="4724400" y="3352800"/>
            <a:ext cx="2057400" cy="4572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6152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752600" y="4267200"/>
            <a:ext cx="4648200" cy="569913"/>
          </a:xfrm>
          <a:prstGeom prst="rect">
            <a:avLst/>
          </a:prstGeom>
          <a:noFill/>
        </p:spPr>
      </p:pic>
      <p:sp>
        <p:nvSpPr>
          <p:cNvPr id="6153" name="Line 9"/>
          <p:cNvSpPr>
            <a:spLocks noChangeShapeType="1"/>
          </p:cNvSpPr>
          <p:nvPr/>
        </p:nvSpPr>
        <p:spPr bwMode="auto">
          <a:xfrm>
            <a:off x="2133600" y="495300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6154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752600" y="5486400"/>
            <a:ext cx="4724400" cy="568325"/>
          </a:xfrm>
          <a:prstGeom prst="rect">
            <a:avLst/>
          </a:prstGeom>
          <a:noFill/>
        </p:spPr>
      </p:pic>
      <p:sp>
        <p:nvSpPr>
          <p:cNvPr id="6155" name="Rectangle 11"/>
          <p:cNvSpPr>
            <a:spLocks noChangeArrowheads="1"/>
          </p:cNvSpPr>
          <p:nvPr/>
        </p:nvSpPr>
        <p:spPr bwMode="auto">
          <a:xfrm>
            <a:off x="3505200" y="5715000"/>
            <a:ext cx="2971800" cy="5334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shkstart\Desktop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447800"/>
            <a:ext cx="6531848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5181600" y="5867400"/>
            <a:ext cx="12192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57200" y="995338"/>
            <a:ext cx="38395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/>
            <a:r>
              <a:rPr lang="zh-CN" altLang="zh-CN"/>
              <a:t>双击运行安装程序：以</a:t>
            </a:r>
            <a:r>
              <a:rPr lang="en-US" altLang="zh-CN"/>
              <a:t>Win32</a:t>
            </a:r>
            <a:r>
              <a:rPr lang="zh-CN" altLang="zh-CN"/>
              <a:t>位为例</a:t>
            </a:r>
          </a:p>
        </p:txBody>
      </p:sp>
    </p:spTree>
    <p:extLst>
      <p:ext uri="{BB962C8B-B14F-4D97-AF65-F5344CB8AC3E}">
        <p14:creationId xmlns:p14="http://schemas.microsoft.com/office/powerpoint/2010/main" val="27679986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799" y="1002268"/>
            <a:ext cx="6509281" cy="533400"/>
          </a:xfrm>
          <a:prstGeom prst="rect">
            <a:avLst/>
          </a:prstGeom>
          <a:noFill/>
        </p:spPr>
      </p:pic>
      <p:sp>
        <p:nvSpPr>
          <p:cNvPr id="7173" name="Line 5"/>
          <p:cNvSpPr>
            <a:spLocks noChangeShapeType="1"/>
          </p:cNvSpPr>
          <p:nvPr/>
        </p:nvSpPr>
        <p:spPr bwMode="auto">
          <a:xfrm>
            <a:off x="533400" y="1535668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" y="2145268"/>
            <a:ext cx="4495800" cy="579438"/>
          </a:xfrm>
          <a:prstGeom prst="rect">
            <a:avLst/>
          </a:prstGeom>
          <a:noFill/>
        </p:spPr>
      </p:pic>
      <p:sp>
        <p:nvSpPr>
          <p:cNvPr id="7175" name="Rectangle 7"/>
          <p:cNvSpPr>
            <a:spLocks noChangeArrowheads="1"/>
          </p:cNvSpPr>
          <p:nvPr/>
        </p:nvSpPr>
        <p:spPr bwMode="auto">
          <a:xfrm>
            <a:off x="1981200" y="2434986"/>
            <a:ext cx="2667000" cy="384413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04800" y="3212068"/>
            <a:ext cx="2743200" cy="777875"/>
          </a:xfrm>
          <a:prstGeom prst="rect">
            <a:avLst/>
          </a:prstGeom>
          <a:noFill/>
        </p:spPr>
      </p:pic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3178439" y="384865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78" name="Text Box 10"/>
          <p:cNvSpPr txBox="1">
            <a:spLocks noChangeArrowheads="1"/>
          </p:cNvSpPr>
          <p:nvPr/>
        </p:nvSpPr>
        <p:spPr bwMode="auto">
          <a:xfrm>
            <a:off x="3987800" y="3658156"/>
            <a:ext cx="3200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name </a:t>
            </a:r>
            <a:r>
              <a:rPr lang="zh-CN" altLang="en-US" dirty="0"/>
              <a:t>中有 </a:t>
            </a:r>
            <a:r>
              <a:rPr lang="en-US" altLang="zh-CN" dirty="0"/>
              <a:t>o </a:t>
            </a:r>
            <a:r>
              <a:rPr lang="zh-CN" altLang="en-US" dirty="0"/>
              <a:t>的人的名字</a:t>
            </a:r>
          </a:p>
        </p:txBody>
      </p:sp>
      <p:pic>
        <p:nvPicPr>
          <p:cNvPr id="7179" name="Picture 1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4800" y="4355068"/>
            <a:ext cx="2667000" cy="719138"/>
          </a:xfrm>
          <a:prstGeom prst="rect">
            <a:avLst/>
          </a:prstGeom>
          <a:noFill/>
        </p:spPr>
      </p:pic>
      <p:sp>
        <p:nvSpPr>
          <p:cNvPr id="7180" name="Line 12"/>
          <p:cNvSpPr>
            <a:spLocks noChangeShapeType="1"/>
          </p:cNvSpPr>
          <p:nvPr/>
        </p:nvSpPr>
        <p:spPr bwMode="auto">
          <a:xfrm>
            <a:off x="3057525" y="4968398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81" name="Text Box 13"/>
          <p:cNvSpPr txBox="1">
            <a:spLocks noChangeArrowheads="1"/>
          </p:cNvSpPr>
          <p:nvPr/>
        </p:nvSpPr>
        <p:spPr bwMode="auto">
          <a:xfrm>
            <a:off x="3921389" y="4797186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name </a:t>
            </a:r>
            <a:r>
              <a:rPr lang="zh-CN" altLang="en-US" dirty="0"/>
              <a:t>中 第 </a:t>
            </a:r>
            <a:r>
              <a:rPr lang="en-US" altLang="zh-CN" dirty="0"/>
              <a:t>3 </a:t>
            </a:r>
            <a:r>
              <a:rPr lang="zh-CN" altLang="en-US" dirty="0"/>
              <a:t>个字母是 </a:t>
            </a:r>
            <a:r>
              <a:rPr lang="en-US" altLang="zh-CN" dirty="0"/>
              <a:t>r </a:t>
            </a:r>
            <a:r>
              <a:rPr lang="zh-CN" altLang="en-US" dirty="0"/>
              <a:t>的人的名字</a:t>
            </a:r>
          </a:p>
        </p:txBody>
      </p:sp>
      <p:pic>
        <p:nvPicPr>
          <p:cNvPr id="7182" name="Picture 1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04800" y="5421868"/>
            <a:ext cx="2667000" cy="836613"/>
          </a:xfrm>
          <a:prstGeom prst="rect">
            <a:avLst/>
          </a:prstGeom>
          <a:noFill/>
        </p:spPr>
      </p:pic>
      <p:sp>
        <p:nvSpPr>
          <p:cNvPr id="7183" name="Line 15"/>
          <p:cNvSpPr>
            <a:spLocks noChangeShapeType="1"/>
          </p:cNvSpPr>
          <p:nvPr/>
        </p:nvSpPr>
        <p:spPr bwMode="auto">
          <a:xfrm>
            <a:off x="3135313" y="6093936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7184" name="Text Box 16"/>
          <p:cNvSpPr txBox="1">
            <a:spLocks noChangeArrowheads="1"/>
          </p:cNvSpPr>
          <p:nvPr/>
        </p:nvSpPr>
        <p:spPr bwMode="auto">
          <a:xfrm>
            <a:off x="3930914" y="5891768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email </a:t>
            </a:r>
            <a:r>
              <a:rPr lang="zh-CN" altLang="en-US" dirty="0"/>
              <a:t>为 空 的所有人的信息</a:t>
            </a:r>
          </a:p>
        </p:txBody>
      </p:sp>
      <p:sp>
        <p:nvSpPr>
          <p:cNvPr id="7185" name="Rectangle 17"/>
          <p:cNvSpPr>
            <a:spLocks noChangeArrowheads="1"/>
          </p:cNvSpPr>
          <p:nvPr/>
        </p:nvSpPr>
        <p:spPr bwMode="auto">
          <a:xfrm>
            <a:off x="1905000" y="5944156"/>
            <a:ext cx="11430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6" name="Rectangle 18"/>
          <p:cNvSpPr>
            <a:spLocks noChangeArrowheads="1"/>
          </p:cNvSpPr>
          <p:nvPr/>
        </p:nvSpPr>
        <p:spPr bwMode="auto">
          <a:xfrm>
            <a:off x="1589088" y="4790043"/>
            <a:ext cx="1458912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7" name="Rectangle 19"/>
          <p:cNvSpPr>
            <a:spLocks noChangeArrowheads="1"/>
          </p:cNvSpPr>
          <p:nvPr/>
        </p:nvSpPr>
        <p:spPr bwMode="auto">
          <a:xfrm>
            <a:off x="1676400" y="3658156"/>
            <a:ext cx="1458913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0" name="Text Box 10"/>
          <p:cNvSpPr txBox="1">
            <a:spLocks noChangeArrowheads="1"/>
          </p:cNvSpPr>
          <p:nvPr/>
        </p:nvSpPr>
        <p:spPr bwMode="auto">
          <a:xfrm>
            <a:off x="6324600" y="2145268"/>
            <a:ext cx="2362200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b="1" dirty="0" smtClean="0"/>
              <a:t>% </a:t>
            </a:r>
            <a:r>
              <a:rPr lang="zh-CN" altLang="en-US" b="1" dirty="0" smtClean="0"/>
              <a:t>匹配任意多字符；</a:t>
            </a:r>
            <a:endParaRPr lang="en-US" altLang="zh-CN" b="1" dirty="0" smtClean="0"/>
          </a:p>
          <a:p>
            <a:pPr>
              <a:spcBef>
                <a:spcPct val="50000"/>
              </a:spcBef>
            </a:pPr>
            <a:r>
              <a:rPr lang="en-US" altLang="zh-CN" b="1" dirty="0" smtClean="0"/>
              <a:t>_</a:t>
            </a:r>
            <a:r>
              <a:rPr lang="zh-CN" altLang="en-US" b="1" dirty="0" smtClean="0"/>
              <a:t>只匹配一个字符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447800"/>
            <a:ext cx="2895600" cy="731838"/>
          </a:xfrm>
          <a:prstGeom prst="rect">
            <a:avLst/>
          </a:prstGeom>
          <a:noFill/>
        </p:spPr>
      </p:pic>
      <p:sp>
        <p:nvSpPr>
          <p:cNvPr id="8197" name="Line 5"/>
          <p:cNvSpPr>
            <a:spLocks noChangeShapeType="1"/>
          </p:cNvSpPr>
          <p:nvPr/>
        </p:nvSpPr>
        <p:spPr bwMode="auto">
          <a:xfrm>
            <a:off x="3276600" y="2071687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198" name="Text Box 6"/>
          <p:cNvSpPr txBox="1">
            <a:spLocks noChangeArrowheads="1"/>
          </p:cNvSpPr>
          <p:nvPr/>
        </p:nvSpPr>
        <p:spPr bwMode="auto">
          <a:xfrm>
            <a:off x="4248150" y="1871663"/>
            <a:ext cx="3784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 </a:t>
            </a:r>
            <a:r>
              <a:rPr lang="en-US" altLang="zh-CN" dirty="0"/>
              <a:t>email </a:t>
            </a:r>
            <a:r>
              <a:rPr lang="zh-CN" altLang="en-US" dirty="0"/>
              <a:t>不为 空 的所有人的信息</a:t>
            </a:r>
          </a:p>
        </p:txBody>
      </p:sp>
      <p:pic>
        <p:nvPicPr>
          <p:cNvPr id="8199" name="Picture 7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" y="2667000"/>
            <a:ext cx="2057400" cy="722313"/>
          </a:xfrm>
          <a:prstGeom prst="rect">
            <a:avLst/>
          </a:prstGeom>
          <a:noFill/>
        </p:spPr>
      </p:pic>
      <p:sp>
        <p:nvSpPr>
          <p:cNvPr id="8200" name="Line 8"/>
          <p:cNvSpPr>
            <a:spLocks noChangeShapeType="1"/>
          </p:cNvSpPr>
          <p:nvPr/>
        </p:nvSpPr>
        <p:spPr bwMode="auto">
          <a:xfrm>
            <a:off x="2514600" y="33147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01" name="Text Box 9"/>
          <p:cNvSpPr txBox="1">
            <a:spLocks noChangeArrowheads="1"/>
          </p:cNvSpPr>
          <p:nvPr/>
        </p:nvSpPr>
        <p:spPr bwMode="auto">
          <a:xfrm>
            <a:off x="3476625" y="3138487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查询所有客户信息</a:t>
            </a:r>
            <a:r>
              <a:rPr lang="en-US" altLang="zh-CN" dirty="0"/>
              <a:t>, </a:t>
            </a:r>
            <a:r>
              <a:rPr lang="zh-CN" altLang="en-US" dirty="0"/>
              <a:t>且按 </a:t>
            </a:r>
            <a:r>
              <a:rPr lang="en-US" altLang="zh-CN" dirty="0"/>
              <a:t>salary </a:t>
            </a:r>
            <a:r>
              <a:rPr lang="zh-CN" altLang="en-US" dirty="0"/>
              <a:t>升序排列</a:t>
            </a:r>
          </a:p>
        </p:txBody>
      </p:sp>
      <p:pic>
        <p:nvPicPr>
          <p:cNvPr id="8202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" y="3886200"/>
            <a:ext cx="2590800" cy="711200"/>
          </a:xfrm>
          <a:prstGeom prst="rect">
            <a:avLst/>
          </a:prstGeom>
          <a:noFill/>
        </p:spPr>
      </p:pic>
      <p:sp>
        <p:nvSpPr>
          <p:cNvPr id="8203" name="Line 11"/>
          <p:cNvSpPr>
            <a:spLocks noChangeShapeType="1"/>
          </p:cNvSpPr>
          <p:nvPr/>
        </p:nvSpPr>
        <p:spPr bwMode="auto">
          <a:xfrm>
            <a:off x="3390900" y="4533900"/>
            <a:ext cx="762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4271962" y="4343400"/>
            <a:ext cx="4546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查询所有客户信息</a:t>
            </a:r>
            <a:r>
              <a:rPr lang="en-US" altLang="zh-CN" dirty="0"/>
              <a:t>, </a:t>
            </a:r>
            <a:r>
              <a:rPr lang="zh-CN" altLang="en-US" dirty="0"/>
              <a:t>且按 </a:t>
            </a:r>
            <a:r>
              <a:rPr lang="en-US" altLang="zh-CN" dirty="0"/>
              <a:t>salary </a:t>
            </a:r>
            <a:r>
              <a:rPr lang="zh-CN" altLang="en-US" dirty="0"/>
              <a:t>降序排列</a:t>
            </a:r>
          </a:p>
        </p:txBody>
      </p:sp>
      <p:sp>
        <p:nvSpPr>
          <p:cNvPr id="8205" name="Rectangle 13"/>
          <p:cNvSpPr>
            <a:spLocks noChangeArrowheads="1"/>
          </p:cNvSpPr>
          <p:nvPr/>
        </p:nvSpPr>
        <p:spPr bwMode="auto">
          <a:xfrm>
            <a:off x="1828800" y="1905000"/>
            <a:ext cx="13716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6" name="Rectangle 14"/>
          <p:cNvSpPr>
            <a:spLocks noChangeArrowheads="1"/>
          </p:cNvSpPr>
          <p:nvPr/>
        </p:nvSpPr>
        <p:spPr bwMode="auto">
          <a:xfrm>
            <a:off x="457200" y="3124200"/>
            <a:ext cx="20574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07" name="Rectangle 15"/>
          <p:cNvSpPr>
            <a:spLocks noChangeArrowheads="1"/>
          </p:cNvSpPr>
          <p:nvPr/>
        </p:nvSpPr>
        <p:spPr bwMode="auto">
          <a:xfrm>
            <a:off x="381000" y="4343400"/>
            <a:ext cx="2819400" cy="3810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shkstart\Desktop\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464" y="551765"/>
            <a:ext cx="6862103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381000" y="5809565"/>
            <a:ext cx="8610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选择安装类型，有“</a:t>
            </a:r>
            <a:r>
              <a:rPr lang="en-US" altLang="zh-CN" dirty="0"/>
              <a:t>Typical</a:t>
            </a:r>
            <a:r>
              <a:rPr lang="zh-CN" altLang="en-US" dirty="0"/>
              <a:t>（默认）”、“</a:t>
            </a:r>
            <a:r>
              <a:rPr lang="en-US" altLang="zh-CN" dirty="0"/>
              <a:t>Complete</a:t>
            </a:r>
            <a:r>
              <a:rPr lang="zh-CN" altLang="en-US" dirty="0"/>
              <a:t>（完全）”、“</a:t>
            </a:r>
            <a:r>
              <a:rPr lang="en-US" altLang="zh-CN" dirty="0"/>
              <a:t>Custom</a:t>
            </a:r>
            <a:r>
              <a:rPr lang="zh-CN" altLang="en-US" dirty="0"/>
              <a:t>（用户自定义）”三个选项，我们选择“</a:t>
            </a:r>
            <a:r>
              <a:rPr lang="en-US" altLang="zh-CN" dirty="0"/>
              <a:t>Custom”</a:t>
            </a:r>
            <a:r>
              <a:rPr lang="zh-CN" altLang="en-US" dirty="0"/>
              <a:t>，有更多的选项，也方便熟悉安装过程。</a:t>
            </a:r>
          </a:p>
        </p:txBody>
      </p:sp>
      <p:sp>
        <p:nvSpPr>
          <p:cNvPr id="3" name="矩形 2"/>
          <p:cNvSpPr/>
          <p:nvPr/>
        </p:nvSpPr>
        <p:spPr>
          <a:xfrm>
            <a:off x="2590800" y="4051634"/>
            <a:ext cx="914400" cy="342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6324600" y="5257800"/>
            <a:ext cx="1219200" cy="304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421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52400" y="1600200"/>
            <a:ext cx="470936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在“</a:t>
            </a:r>
            <a:r>
              <a:rPr lang="en-US" altLang="zh-CN" dirty="0"/>
              <a:t>MySQL Server</a:t>
            </a:r>
            <a:r>
              <a:rPr lang="zh-CN" altLang="en-US" dirty="0"/>
              <a:t>（</a:t>
            </a:r>
            <a:r>
              <a:rPr lang="en-US" altLang="zh-CN" dirty="0"/>
              <a:t>MySQL</a:t>
            </a:r>
            <a:r>
              <a:rPr lang="zh-CN" altLang="en-US" dirty="0"/>
              <a:t>服务器）”上左键单击，选择“</a:t>
            </a:r>
            <a:r>
              <a:rPr lang="en-US" altLang="zh-CN" dirty="0"/>
              <a:t>This feature, and all </a:t>
            </a:r>
            <a:r>
              <a:rPr lang="en-US" altLang="zh-CN" dirty="0" err="1"/>
              <a:t>subfeatures</a:t>
            </a:r>
            <a:r>
              <a:rPr lang="en-US" altLang="zh-CN" dirty="0"/>
              <a:t>, will be</a:t>
            </a:r>
            <a:br>
              <a:rPr lang="en-US" altLang="zh-CN" dirty="0"/>
            </a:br>
            <a:r>
              <a:rPr lang="en-US" altLang="zh-CN" dirty="0"/>
              <a:t>installed on local hard drive.”</a:t>
            </a:r>
            <a:r>
              <a:rPr lang="zh-CN" altLang="en-US" dirty="0"/>
              <a:t>，即“此部分，及下属子部分内容，全部安装在本地硬盘上”。点选“</a:t>
            </a:r>
            <a:r>
              <a:rPr lang="en-US" altLang="zh-CN" dirty="0"/>
              <a:t>Change...”</a:t>
            </a:r>
            <a:r>
              <a:rPr lang="zh-CN" altLang="en-US" dirty="0"/>
              <a:t>，手动指定安装</a:t>
            </a:r>
            <a:r>
              <a:rPr lang="zh-CN" altLang="en-US" dirty="0" smtClean="0"/>
              <a:t>目录</a:t>
            </a:r>
            <a:r>
              <a:rPr lang="en-US" altLang="zh-CN" dirty="0" smtClean="0"/>
              <a:t>(</a:t>
            </a:r>
            <a:r>
              <a:rPr lang="zh-CN" altLang="en-US" dirty="0" smtClean="0"/>
              <a:t>分为安装目录和数据库目录）</a:t>
            </a:r>
            <a:endParaRPr lang="zh-CN" altLang="en-US" dirty="0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049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361" y="-12032"/>
            <a:ext cx="4438650" cy="6799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19144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3073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155" y="20052"/>
            <a:ext cx="4467845" cy="683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39984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1416" y="6209548"/>
            <a:ext cx="80732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确认一下先前的设置，如果有误，按“</a:t>
            </a:r>
            <a:r>
              <a:rPr lang="en-US" altLang="zh-CN" dirty="0"/>
              <a:t>Back”</a:t>
            </a:r>
            <a:r>
              <a:rPr lang="zh-CN" altLang="en-US" dirty="0"/>
              <a:t>返回重做。按“</a:t>
            </a:r>
            <a:r>
              <a:rPr lang="en-US" altLang="zh-CN" dirty="0"/>
              <a:t>Install”</a:t>
            </a:r>
            <a:r>
              <a:rPr lang="zh-CN" altLang="en-US" dirty="0"/>
              <a:t>开始安装。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097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21097"/>
            <a:ext cx="7315200" cy="5576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1676400" y="3810000"/>
            <a:ext cx="3048000" cy="1143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1947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shkstart\Desktop\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533400"/>
            <a:ext cx="7315200" cy="5561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676400" y="6183868"/>
            <a:ext cx="480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/>
              <a:t>正在安装</a:t>
            </a:r>
            <a:r>
              <a:rPr lang="zh-CN" altLang="en-US" dirty="0"/>
              <a:t>中，请稍候，直到出现下面的界面。</a:t>
            </a:r>
          </a:p>
        </p:txBody>
      </p:sp>
    </p:spTree>
    <p:extLst>
      <p:ext uri="{BB962C8B-B14F-4D97-AF65-F5344CB8AC3E}">
        <p14:creationId xmlns:p14="http://schemas.microsoft.com/office/powerpoint/2010/main" val="37921978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shkstart\Desktop\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609600"/>
            <a:ext cx="7335768" cy="556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2895600" y="6172200"/>
            <a:ext cx="36984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点击“</a:t>
            </a:r>
            <a:r>
              <a:rPr lang="en-US" altLang="zh-CN" dirty="0"/>
              <a:t>next”</a:t>
            </a:r>
            <a:r>
              <a:rPr lang="zh-CN" altLang="en-US" dirty="0"/>
              <a:t>继续，出现如下界面。</a:t>
            </a:r>
          </a:p>
        </p:txBody>
      </p:sp>
      <p:sp>
        <p:nvSpPr>
          <p:cNvPr id="3" name="矩形 2"/>
          <p:cNvSpPr/>
          <p:nvPr/>
        </p:nvSpPr>
        <p:spPr>
          <a:xfrm>
            <a:off x="5791200" y="5562600"/>
            <a:ext cx="1371600" cy="45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23422"/>
      </p:ext>
    </p:extLst>
  </p:cSld>
  <p:clrMapOvr>
    <a:masterClrMapping/>
  </p:clrMapOvr>
</p:sld>
</file>

<file path=ppt/theme/theme1.xml><?xml version="1.0" encoding="utf-8"?>
<a:theme xmlns:a="http://schemas.openxmlformats.org/drawingml/2006/main" name="n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nenu</Template>
  <TotalTime>1220</TotalTime>
  <Words>2033</Words>
  <Application>Microsoft Office PowerPoint</Application>
  <PresentationFormat>On-screen Show (4:3)</PresentationFormat>
  <Paragraphs>65</Paragraphs>
  <Slides>31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2" baseType="lpstr">
      <vt:lpstr>nenu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shkstart</dc:creator>
  <cp:lastModifiedBy>Sam</cp:lastModifiedBy>
  <cp:revision>162</cp:revision>
  <cp:lastPrinted>1601-01-01T00:00:00Z</cp:lastPrinted>
  <dcterms:created xsi:type="dcterms:W3CDTF">1601-01-01T00:00:00Z</dcterms:created>
  <dcterms:modified xsi:type="dcterms:W3CDTF">2018-10-16T22:00:50Z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